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7" r:id="rId6"/>
    <p:sldId id="288" r:id="rId7"/>
    <p:sldId id="289" r:id="rId8"/>
    <p:sldId id="290" r:id="rId9"/>
    <p:sldId id="291" r:id="rId10"/>
    <p:sldId id="270" r:id="rId11"/>
    <p:sldId id="271" r:id="rId12"/>
    <p:sldId id="285" r:id="rId13"/>
    <p:sldId id="276" r:id="rId14"/>
    <p:sldId id="277" r:id="rId15"/>
    <p:sldId id="278" r:id="rId16"/>
    <p:sldId id="279" r:id="rId17"/>
    <p:sldId id="280" r:id="rId18"/>
    <p:sldId id="281" r:id="rId19"/>
    <p:sldId id="272" r:id="rId20"/>
    <p:sldId id="282" r:id="rId21"/>
    <p:sldId id="283" r:id="rId22"/>
    <p:sldId id="273" r:id="rId23"/>
    <p:sldId id="274" r:id="rId24"/>
    <p:sldId id="286" r:id="rId25"/>
    <p:sldId id="275" r:id="rId2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61D18-14CC-4805-86DE-A7E99DC0AC73}" v="31" dt="2022-12-22T10:45:40.5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018" autoAdjust="0"/>
  </p:normalViewPr>
  <p:slideViewPr>
    <p:cSldViewPr snapToGrid="0">
      <p:cViewPr varScale="1">
        <p:scale>
          <a:sx n="81" d="100"/>
          <a:sy n="81" d="100"/>
        </p:scale>
        <p:origin x="6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npat Sirijaturaporn" userId="633ecdec-5049-410c-ad29-147f1d103789" providerId="ADAL" clId="{72161D18-14CC-4805-86DE-A7E99DC0AC73}"/>
    <pc:docChg chg="undo custSel addSld modSld">
      <pc:chgData name="Manunpat Sirijaturaporn" userId="633ecdec-5049-410c-ad29-147f1d103789" providerId="ADAL" clId="{72161D18-14CC-4805-86DE-A7E99DC0AC73}" dt="2022-12-22T10:45:40.570" v="347"/>
      <pc:docMkLst>
        <pc:docMk/>
      </pc:docMkLst>
      <pc:sldChg chg="addSp delSp modSp mod modNotesTx">
        <pc:chgData name="Manunpat Sirijaturaporn" userId="633ecdec-5049-410c-ad29-147f1d103789" providerId="ADAL" clId="{72161D18-14CC-4805-86DE-A7E99DC0AC73}" dt="2022-12-22T10:45:40.570" v="347"/>
        <pc:sldMkLst>
          <pc:docMk/>
          <pc:sldMk cId="2103896851" sldId="273"/>
        </pc:sldMkLst>
        <pc:spChg chg="add del mod">
          <ac:chgData name="Manunpat Sirijaturaporn" userId="633ecdec-5049-410c-ad29-147f1d103789" providerId="ADAL" clId="{72161D18-14CC-4805-86DE-A7E99DC0AC73}" dt="2022-12-22T10:18:31.431" v="243"/>
          <ac:spMkLst>
            <pc:docMk/>
            <pc:sldMk cId="2103896851" sldId="273"/>
            <ac:spMk id="2" creationId="{639B4F05-092E-3A64-CD0A-9E2B8A62AD07}"/>
          </ac:spMkLst>
        </pc:spChg>
        <pc:spChg chg="add del mod">
          <ac:chgData name="Manunpat Sirijaturaporn" userId="633ecdec-5049-410c-ad29-147f1d103789" providerId="ADAL" clId="{72161D18-14CC-4805-86DE-A7E99DC0AC73}" dt="2022-12-22T10:18:31.431" v="241" actId="478"/>
          <ac:spMkLst>
            <pc:docMk/>
            <pc:sldMk cId="2103896851" sldId="273"/>
            <ac:spMk id="9" creationId="{F379DF87-6CE0-A3CE-F13D-4AB4C44AEB5C}"/>
          </ac:spMkLst>
        </pc:spChg>
        <pc:graphicFrameChg chg="add mod modGraphic">
          <ac:chgData name="Manunpat Sirijaturaporn" userId="633ecdec-5049-410c-ad29-147f1d103789" providerId="ADAL" clId="{72161D18-14CC-4805-86DE-A7E99DC0AC73}" dt="2022-12-22T10:45:40.570" v="347"/>
          <ac:graphicFrameMkLst>
            <pc:docMk/>
            <pc:sldMk cId="2103896851" sldId="273"/>
            <ac:graphicFrameMk id="15" creationId="{FB705B22-E7AE-5799-BF67-765779D5C48F}"/>
          </ac:graphicFrameMkLst>
        </pc:graphicFrameChg>
        <pc:picChg chg="add del mod">
          <ac:chgData name="Manunpat Sirijaturaporn" userId="633ecdec-5049-410c-ad29-147f1d103789" providerId="ADAL" clId="{72161D18-14CC-4805-86DE-A7E99DC0AC73}" dt="2022-12-22T10:18:23.185" v="238" actId="478"/>
          <ac:picMkLst>
            <pc:docMk/>
            <pc:sldMk cId="2103896851" sldId="273"/>
            <ac:picMk id="7" creationId="{FE019893-1D2C-453D-7FC7-6A82879538BB}"/>
          </ac:picMkLst>
        </pc:picChg>
        <pc:picChg chg="add del mod">
          <ac:chgData name="Manunpat Sirijaturaporn" userId="633ecdec-5049-410c-ad29-147f1d103789" providerId="ADAL" clId="{72161D18-14CC-4805-86DE-A7E99DC0AC73}" dt="2022-12-22T10:18:24.536" v="239" actId="478"/>
          <ac:picMkLst>
            <pc:docMk/>
            <pc:sldMk cId="2103896851" sldId="273"/>
            <ac:picMk id="13" creationId="{C67CA6AE-744D-9FAE-735C-4C708DCF42E2}"/>
          </ac:picMkLst>
        </pc:picChg>
      </pc:sldChg>
      <pc:sldChg chg="addSp delSp modSp mod modNotesTx">
        <pc:chgData name="Manunpat Sirijaturaporn" userId="633ecdec-5049-410c-ad29-147f1d103789" providerId="ADAL" clId="{72161D18-14CC-4805-86DE-A7E99DC0AC73}" dt="2022-12-22T10:08:45.835" v="152" actId="20577"/>
        <pc:sldMkLst>
          <pc:docMk/>
          <pc:sldMk cId="1415464847" sldId="289"/>
        </pc:sldMkLst>
        <pc:picChg chg="add del mod">
          <ac:chgData name="Manunpat Sirijaturaporn" userId="633ecdec-5049-410c-ad29-147f1d103789" providerId="ADAL" clId="{72161D18-14CC-4805-86DE-A7E99DC0AC73}" dt="2022-12-22T10:04:30.332" v="57" actId="478"/>
          <ac:picMkLst>
            <pc:docMk/>
            <pc:sldMk cId="1415464847" sldId="289"/>
            <ac:picMk id="3" creationId="{6A68A4BB-3EE6-A7B9-5258-6F634D612606}"/>
          </ac:picMkLst>
        </pc:picChg>
        <pc:picChg chg="add mod">
          <ac:chgData name="Manunpat Sirijaturaporn" userId="633ecdec-5049-410c-ad29-147f1d103789" providerId="ADAL" clId="{72161D18-14CC-4805-86DE-A7E99DC0AC73}" dt="2022-12-22T10:02:27.216" v="22" actId="1036"/>
          <ac:picMkLst>
            <pc:docMk/>
            <pc:sldMk cId="1415464847" sldId="289"/>
            <ac:picMk id="8" creationId="{A4C757B1-C2BD-8116-41D1-C3AF719ECFC3}"/>
          </ac:picMkLst>
        </pc:picChg>
        <pc:picChg chg="add mod">
          <ac:chgData name="Manunpat Sirijaturaporn" userId="633ecdec-5049-410c-ad29-147f1d103789" providerId="ADAL" clId="{72161D18-14CC-4805-86DE-A7E99DC0AC73}" dt="2022-12-22T10:04:21.229" v="56" actId="1076"/>
          <ac:picMkLst>
            <pc:docMk/>
            <pc:sldMk cId="1415464847" sldId="289"/>
            <ac:picMk id="10" creationId="{3ED02DAB-7EA6-6B6E-5A49-BA65553EAA9D}"/>
          </ac:picMkLst>
        </pc:picChg>
        <pc:picChg chg="add mod">
          <ac:chgData name="Manunpat Sirijaturaporn" userId="633ecdec-5049-410c-ad29-147f1d103789" providerId="ADAL" clId="{72161D18-14CC-4805-86DE-A7E99DC0AC73}" dt="2022-12-22T10:04:57.390" v="59" actId="1076"/>
          <ac:picMkLst>
            <pc:docMk/>
            <pc:sldMk cId="1415464847" sldId="289"/>
            <ac:picMk id="12" creationId="{A9D84B93-FA59-DA34-F41D-655E9C15D96D}"/>
          </ac:picMkLst>
        </pc:picChg>
        <pc:picChg chg="add mod">
          <ac:chgData name="Manunpat Sirijaturaporn" userId="633ecdec-5049-410c-ad29-147f1d103789" providerId="ADAL" clId="{72161D18-14CC-4805-86DE-A7E99DC0AC73}" dt="2022-12-22T10:05:22.920" v="61" actId="1076"/>
          <ac:picMkLst>
            <pc:docMk/>
            <pc:sldMk cId="1415464847" sldId="289"/>
            <ac:picMk id="18" creationId="{1F2C900D-8B95-FAFA-177E-1C15816305D0}"/>
          </ac:picMkLst>
        </pc:picChg>
        <pc:picChg chg="add mod">
          <ac:chgData name="Manunpat Sirijaturaporn" userId="633ecdec-5049-410c-ad29-147f1d103789" providerId="ADAL" clId="{72161D18-14CC-4805-86DE-A7E99DC0AC73}" dt="2022-12-22T10:08:12.612" v="65" actId="1076"/>
          <ac:picMkLst>
            <pc:docMk/>
            <pc:sldMk cId="1415464847" sldId="289"/>
            <ac:picMk id="20" creationId="{B79B3ABD-E2E7-7C4C-6193-DB3151397A64}"/>
          </ac:picMkLst>
        </pc:picChg>
      </pc:sldChg>
      <pc:sldChg chg="addSp delSp modSp add mod">
        <pc:chgData name="Manunpat Sirijaturaporn" userId="633ecdec-5049-410c-ad29-147f1d103789" providerId="ADAL" clId="{72161D18-14CC-4805-86DE-A7E99DC0AC73}" dt="2022-12-22T10:10:50.434" v="169" actId="1076"/>
        <pc:sldMkLst>
          <pc:docMk/>
          <pc:sldMk cId="1484210287" sldId="290"/>
        </pc:sldMkLst>
        <pc:picChg chg="add mod">
          <ac:chgData name="Manunpat Sirijaturaporn" userId="633ecdec-5049-410c-ad29-147f1d103789" providerId="ADAL" clId="{72161D18-14CC-4805-86DE-A7E99DC0AC73}" dt="2022-12-22T10:10:50.434" v="169" actId="1076"/>
          <ac:picMkLst>
            <pc:docMk/>
            <pc:sldMk cId="1484210287" sldId="290"/>
            <ac:picMk id="3" creationId="{84108FC9-608D-186C-62BC-792E4D13E033}"/>
          </ac:picMkLst>
        </pc:picChg>
        <pc:picChg chg="del">
          <ac:chgData name="Manunpat Sirijaturaporn" userId="633ecdec-5049-410c-ad29-147f1d103789" providerId="ADAL" clId="{72161D18-14CC-4805-86DE-A7E99DC0AC73}" dt="2022-12-22T10:09:21.331" v="156" actId="478"/>
          <ac:picMkLst>
            <pc:docMk/>
            <pc:sldMk cId="1484210287" sldId="290"/>
            <ac:picMk id="8" creationId="{A4C757B1-C2BD-8116-41D1-C3AF719ECFC3}"/>
          </ac:picMkLst>
        </pc:picChg>
        <pc:picChg chg="add del mod">
          <ac:chgData name="Manunpat Sirijaturaporn" userId="633ecdec-5049-410c-ad29-147f1d103789" providerId="ADAL" clId="{72161D18-14CC-4805-86DE-A7E99DC0AC73}" dt="2022-12-22T10:10:39.567" v="164" actId="478"/>
          <ac:picMkLst>
            <pc:docMk/>
            <pc:sldMk cId="1484210287" sldId="290"/>
            <ac:picMk id="9" creationId="{2B4E77E8-233C-D774-033C-7D4963F5D5E2}"/>
          </ac:picMkLst>
        </pc:picChg>
        <pc:picChg chg="del">
          <ac:chgData name="Manunpat Sirijaturaporn" userId="633ecdec-5049-410c-ad29-147f1d103789" providerId="ADAL" clId="{72161D18-14CC-4805-86DE-A7E99DC0AC73}" dt="2022-12-22T10:09:22.869" v="157" actId="478"/>
          <ac:picMkLst>
            <pc:docMk/>
            <pc:sldMk cId="1484210287" sldId="290"/>
            <ac:picMk id="10" creationId="{3ED02DAB-7EA6-6B6E-5A49-BA65553EAA9D}"/>
          </ac:picMkLst>
        </pc:picChg>
        <pc:picChg chg="del">
          <ac:chgData name="Manunpat Sirijaturaporn" userId="633ecdec-5049-410c-ad29-147f1d103789" providerId="ADAL" clId="{72161D18-14CC-4805-86DE-A7E99DC0AC73}" dt="2022-12-22T10:09:19.868" v="155" actId="478"/>
          <ac:picMkLst>
            <pc:docMk/>
            <pc:sldMk cId="1484210287" sldId="290"/>
            <ac:picMk id="12" creationId="{A9D84B93-FA59-DA34-F41D-655E9C15D96D}"/>
          </ac:picMkLst>
        </pc:picChg>
        <pc:picChg chg="del">
          <ac:chgData name="Manunpat Sirijaturaporn" userId="633ecdec-5049-410c-ad29-147f1d103789" providerId="ADAL" clId="{72161D18-14CC-4805-86DE-A7E99DC0AC73}" dt="2022-12-22T10:09:24.382" v="158" actId="478"/>
          <ac:picMkLst>
            <pc:docMk/>
            <pc:sldMk cId="1484210287" sldId="290"/>
            <ac:picMk id="18" creationId="{1F2C900D-8B95-FAFA-177E-1C15816305D0}"/>
          </ac:picMkLst>
        </pc:picChg>
        <pc:picChg chg="del">
          <ac:chgData name="Manunpat Sirijaturaporn" userId="633ecdec-5049-410c-ad29-147f1d103789" providerId="ADAL" clId="{72161D18-14CC-4805-86DE-A7E99DC0AC73}" dt="2022-12-22T10:09:18.584" v="154" actId="478"/>
          <ac:picMkLst>
            <pc:docMk/>
            <pc:sldMk cId="1484210287" sldId="290"/>
            <ac:picMk id="20" creationId="{B79B3ABD-E2E7-7C4C-6193-DB3151397A64}"/>
          </ac:picMkLst>
        </pc:picChg>
      </pc:sldChg>
      <pc:sldChg chg="addSp delSp modSp add mod">
        <pc:chgData name="Manunpat Sirijaturaporn" userId="633ecdec-5049-410c-ad29-147f1d103789" providerId="ADAL" clId="{72161D18-14CC-4805-86DE-A7E99DC0AC73}" dt="2022-12-22T10:11:14.166" v="176" actId="1076"/>
        <pc:sldMkLst>
          <pc:docMk/>
          <pc:sldMk cId="1483345827" sldId="291"/>
        </pc:sldMkLst>
        <pc:picChg chg="del">
          <ac:chgData name="Manunpat Sirijaturaporn" userId="633ecdec-5049-410c-ad29-147f1d103789" providerId="ADAL" clId="{72161D18-14CC-4805-86DE-A7E99DC0AC73}" dt="2022-12-22T10:10:57.060" v="171" actId="478"/>
          <ac:picMkLst>
            <pc:docMk/>
            <pc:sldMk cId="1483345827" sldId="291"/>
            <ac:picMk id="3" creationId="{84108FC9-608D-186C-62BC-792E4D13E033}"/>
          </ac:picMkLst>
        </pc:picChg>
        <pc:picChg chg="add mod">
          <ac:chgData name="Manunpat Sirijaturaporn" userId="633ecdec-5049-410c-ad29-147f1d103789" providerId="ADAL" clId="{72161D18-14CC-4805-86DE-A7E99DC0AC73}" dt="2022-12-22T10:11:14.166" v="176" actId="1076"/>
          <ac:picMkLst>
            <pc:docMk/>
            <pc:sldMk cId="1483345827" sldId="291"/>
            <ac:picMk id="7" creationId="{630F2406-6843-913D-94F0-C831515284B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B2465-9449-FC4A-B47E-485DD3C77376}" type="datetimeFigureOut">
              <a:rPr lang="en-CN" smtClean="0"/>
              <a:t>12/22/2022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5D99D-49BA-124F-86F2-295FCE1EAC6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1653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50506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11729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Im</a:t>
            </a:r>
            <a:r>
              <a:rPr lang="en-GB" dirty="0"/>
              <a:t> not sure which way to present AI = 1, Climate change =2, Relationships =3. Could it work well with table? Or keep text?.  Help me please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018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6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18836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add animation for text12 picture and make a red block for </a:t>
            </a:r>
            <a:r>
              <a:rPr lang="en-GB" dirty="0" err="1"/>
              <a:t>em</a:t>
            </a:r>
            <a:r>
              <a:rPr lang="en-GB" dirty="0"/>
              <a:t> and ca?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7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418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add animation for text12 picture and make a red block for </a:t>
            </a:r>
            <a:r>
              <a:rPr lang="en-GB" dirty="0" err="1"/>
              <a:t>em</a:t>
            </a:r>
            <a:r>
              <a:rPr lang="en-GB" dirty="0"/>
              <a:t> and ca?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3021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add animation for text12 picture and make a red block for </a:t>
            </a:r>
            <a:r>
              <a:rPr lang="en-GB" dirty="0" err="1"/>
              <a:t>em</a:t>
            </a:r>
            <a:r>
              <a:rPr lang="en-GB" dirty="0"/>
              <a:t> and ca?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9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4357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D99D-49BA-124F-86F2-295FCE1EAC62}" type="slidenum">
              <a:rPr lang="en-CN" smtClean="0"/>
              <a:t>22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39733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19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7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22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3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233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8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7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21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2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6744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12/22/2022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701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63" r:id="rId6"/>
    <p:sldLayoutId id="2147483858" r:id="rId7"/>
    <p:sldLayoutId id="2147483859" r:id="rId8"/>
    <p:sldLayoutId id="2147483860" r:id="rId9"/>
    <p:sldLayoutId id="2147483862" r:id="rId10"/>
    <p:sldLayoutId id="21474838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80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speaking into a microphone in front of a large crowd&#10;&#10;Description automatically generated">
            <a:extLst>
              <a:ext uri="{FF2B5EF4-FFF2-40B4-BE49-F238E27FC236}">
                <a16:creationId xmlns:a16="http://schemas.microsoft.com/office/drawing/2014/main" id="{D7D03710-CCC4-55DF-0EF4-DFDEE28A9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80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94" name="Freeform: Shape 82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F8122C-7B90-9A5F-46C9-C60CE719F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0" y="1061686"/>
            <a:ext cx="8266139" cy="3793336"/>
          </a:xfrm>
        </p:spPr>
        <p:txBody>
          <a:bodyPr anchor="t">
            <a:normAutofit/>
          </a:bodyPr>
          <a:lstStyle/>
          <a:p>
            <a:r>
              <a:rPr lang="en-CN" sz="6600" dirty="0">
                <a:solidFill>
                  <a:srgbClr val="FFFFFF"/>
                </a:solidFill>
              </a:rPr>
              <a:t>TED</a:t>
            </a:r>
            <a:r>
              <a:rPr lang="zh-CN" altLang="en-US" sz="6600" dirty="0">
                <a:solidFill>
                  <a:srgbClr val="FFFFFF"/>
                </a:solidFill>
              </a:rPr>
              <a:t> </a:t>
            </a:r>
            <a:r>
              <a:rPr lang="en-US" altLang="zh-CN" sz="6600" dirty="0">
                <a:solidFill>
                  <a:srgbClr val="FFFFFF"/>
                </a:solidFill>
              </a:rPr>
              <a:t>Talks</a:t>
            </a:r>
            <a:br>
              <a:rPr lang="en-US" altLang="zh-CN" sz="6600" dirty="0">
                <a:solidFill>
                  <a:srgbClr val="FFFFFF"/>
                </a:solidFill>
              </a:rPr>
            </a:br>
            <a:r>
              <a:rPr lang="en-US" altLang="zh-CN" sz="6000" cap="none" dirty="0">
                <a:solidFill>
                  <a:srgbClr val="FFFFFF"/>
                </a:solidFill>
              </a:rPr>
              <a:t>Videos</a:t>
            </a:r>
            <a:r>
              <a:rPr lang="zh-CN" altLang="en-US" sz="6000" cap="none" dirty="0">
                <a:solidFill>
                  <a:srgbClr val="FFFFFF"/>
                </a:solidFill>
              </a:rPr>
              <a:t> </a:t>
            </a:r>
            <a:r>
              <a:rPr lang="en-US" altLang="zh-CN" sz="6000" cap="none" dirty="0">
                <a:solidFill>
                  <a:srgbClr val="FFFFFF"/>
                </a:solidFill>
              </a:rPr>
              <a:t>Analysis</a:t>
            </a:r>
            <a:endParaRPr lang="en-CN" sz="6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C5D5F-6E16-CBF8-C778-5C7863A90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357" y="5253221"/>
            <a:ext cx="7617941" cy="909934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CN" sz="2000" dirty="0">
                <a:solidFill>
                  <a:srgbClr val="FFFFFF"/>
                </a:solidFill>
              </a:rPr>
              <a:t>Group E</a:t>
            </a:r>
            <a:br>
              <a:rPr lang="en-CN" sz="2000" dirty="0">
                <a:solidFill>
                  <a:srgbClr val="FFFFFF"/>
                </a:solidFill>
              </a:rPr>
            </a:br>
            <a:r>
              <a:rPr lang="en-GB" sz="2000" dirty="0" err="1">
                <a:solidFill>
                  <a:srgbClr val="FFFFFF"/>
                </a:solidFill>
              </a:rPr>
              <a:t>Manunpat</a:t>
            </a:r>
            <a:r>
              <a:rPr lang="en-GB" sz="2000" dirty="0">
                <a:solidFill>
                  <a:srgbClr val="FFFFFF"/>
                </a:solidFill>
              </a:rPr>
              <a:t> </a:t>
            </a:r>
            <a:r>
              <a:rPr lang="en-GB" sz="2000" dirty="0" err="1">
                <a:solidFill>
                  <a:srgbClr val="FFFFFF"/>
                </a:solidFill>
              </a:rPr>
              <a:t>Sirijaturaporn</a:t>
            </a:r>
            <a:r>
              <a:rPr lang="en-GB" sz="2000" dirty="0">
                <a:solidFill>
                  <a:srgbClr val="FFFFFF"/>
                </a:solidFill>
              </a:rPr>
              <a:t>, Jiaming Huang, Ting Yang</a:t>
            </a:r>
            <a:endParaRPr lang="en-CN" sz="2000" dirty="0">
              <a:solidFill>
                <a:srgbClr val="FFFFFF"/>
              </a:solidFill>
            </a:endParaRPr>
          </a:p>
        </p:txBody>
      </p:sp>
      <p:cxnSp>
        <p:nvCxnSpPr>
          <p:cNvPr id="95" name="Straight Connector 84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DD9615C-07AB-7871-8A68-48263195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0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2479DE9D-099C-D570-DF7F-908BEDFB123E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EFA111-1743-A421-1761-D520C5746C4A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/>
              <a:t>Sentiment analysis</a:t>
            </a:r>
            <a:endParaRPr lang="en-US" sz="2400" cap="all" spc="3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7BF40D-7B93-EFA4-8969-A75E418F0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91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LSA(TF)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7AE1091-37F5-DB0A-8781-DC87EA717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123371"/>
            <a:ext cx="100203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LSA(TF)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C53361-DF24-B04A-A0AF-997F8DF02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94" y="2053005"/>
            <a:ext cx="10010775" cy="9239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FBC7D5-A03F-935B-963C-F8D2C6EF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06" y="3626833"/>
            <a:ext cx="9963150" cy="809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6E19FD-BEE7-5ECE-5DDD-58D6783CE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406" y="5029935"/>
            <a:ext cx="10020300" cy="9239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2510A-5C27-8DF9-7D64-54AAF83F3A37}"/>
              </a:ext>
            </a:extLst>
          </p:cNvPr>
          <p:cNvSpPr txBox="1"/>
          <p:nvPr/>
        </p:nvSpPr>
        <p:spPr>
          <a:xfrm>
            <a:off x="912406" y="1697818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Dimension2 top word</a:t>
            </a:r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CB1A8-B151-19F8-F14A-66B3B22EECA8}"/>
              </a:ext>
            </a:extLst>
          </p:cNvPr>
          <p:cNvSpPr txBox="1"/>
          <p:nvPr/>
        </p:nvSpPr>
        <p:spPr>
          <a:xfrm>
            <a:off x="912406" y="3231167"/>
            <a:ext cx="23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Dimension3 top word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4B195-8FC8-8291-A411-9552BEB5A857}"/>
              </a:ext>
            </a:extLst>
          </p:cNvPr>
          <p:cNvSpPr txBox="1"/>
          <p:nvPr/>
        </p:nvSpPr>
        <p:spPr>
          <a:xfrm>
            <a:off x="888594" y="4664701"/>
            <a:ext cx="234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Dimension4 top word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83832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LSA(TF)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CFB4B-821A-1AA9-D672-908525FD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43" y="1918031"/>
            <a:ext cx="101346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75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LSA(TF-IDF)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2510A-5C27-8DF9-7D64-54AAF83F3A37}"/>
              </a:ext>
            </a:extLst>
          </p:cNvPr>
          <p:cNvSpPr txBox="1"/>
          <p:nvPr/>
        </p:nvSpPr>
        <p:spPr>
          <a:xfrm>
            <a:off x="912406" y="1697818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Dimension2 top word</a:t>
            </a:r>
            <a:endParaRPr lang="en-CH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6CB1A8-B151-19F8-F14A-66B3B22EECA8}"/>
              </a:ext>
            </a:extLst>
          </p:cNvPr>
          <p:cNvSpPr txBox="1"/>
          <p:nvPr/>
        </p:nvSpPr>
        <p:spPr>
          <a:xfrm>
            <a:off x="912406" y="3231167"/>
            <a:ext cx="23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Dimension3 top word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04B195-8FC8-8291-A411-9552BEB5A857}"/>
              </a:ext>
            </a:extLst>
          </p:cNvPr>
          <p:cNvSpPr txBox="1"/>
          <p:nvPr/>
        </p:nvSpPr>
        <p:spPr>
          <a:xfrm>
            <a:off x="888594" y="4664701"/>
            <a:ext cx="234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Dimension4 top word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1A58C2-AFF2-E6C4-B57C-262D1C081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931" y="2103201"/>
            <a:ext cx="10010775" cy="847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0D52B2-94A0-572E-92F6-C70087477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42" y="3558171"/>
            <a:ext cx="9944100" cy="8286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01669A-752C-71C9-5C63-9C39633BD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31" y="5054127"/>
            <a:ext cx="100107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LSA(TF-IDF)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07FEA8-581D-3AE5-FA36-B6420ACA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1771201"/>
            <a:ext cx="101441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9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E5312D-19F2-AC16-4AF9-D0CB952D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33" y="1990725"/>
            <a:ext cx="4333875" cy="287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110189-0349-E3F3-C4D5-1C2479973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858" y="1990724"/>
            <a:ext cx="3662024" cy="287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7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11FD83-DD33-F2CB-8A40-C4C43D77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7" y="871151"/>
            <a:ext cx="8483895" cy="56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4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1FF0DF4C-F129-22AD-1983-36A9A9ED157C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3B38F2-3118-A5CC-531E-F03A21BBB6B8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Topic Modelling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CB741BA-DA71-5811-33BE-79207DF53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19CC41-713C-6C6A-F765-F357EB8BDF64}"/>
              </a:ext>
            </a:extLst>
          </p:cNvPr>
          <p:cNvSpPr txBox="1">
            <a:spLocks/>
          </p:cNvSpPr>
          <p:nvPr/>
        </p:nvSpPr>
        <p:spPr>
          <a:xfrm>
            <a:off x="182900" y="802195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LDA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A19983-ED7A-0FB7-4AD7-1AC838296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90" y="1706333"/>
            <a:ext cx="1050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64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2CD54459-E891-D707-90A6-3FCEB6AC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4BD23DE-E142-F8E7-8284-4D9409951A37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9251C00-9D35-A610-AFE2-F51D4268968A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Embedding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DDB86-E35A-195E-F3BA-F25551176B2A}"/>
              </a:ext>
            </a:extLst>
          </p:cNvPr>
          <p:cNvSpPr txBox="1">
            <a:spLocks/>
          </p:cNvSpPr>
          <p:nvPr/>
        </p:nvSpPr>
        <p:spPr>
          <a:xfrm>
            <a:off x="113867" y="697019"/>
            <a:ext cx="5029200" cy="835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cap="all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A8AE-3FA6-BA66-F2C7-FBE40AB32B40}"/>
              </a:ext>
            </a:extLst>
          </p:cNvPr>
          <p:cNvSpPr txBox="1"/>
          <p:nvPr/>
        </p:nvSpPr>
        <p:spPr>
          <a:xfrm>
            <a:off x="131592" y="877020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 embedding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BC800D-696D-3F92-3FE2-B2689267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1695439"/>
            <a:ext cx="10372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0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9">
            <a:extLst>
              <a:ext uri="{FF2B5EF4-FFF2-40B4-BE49-F238E27FC236}">
                <a16:creationId xmlns:a16="http://schemas.microsoft.com/office/drawing/2014/main" id="{798B7D97-1FE0-4BA9-801E-2CE19FD25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660" y="0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A8B7F-26B2-BEE5-EEA5-7C44F78FC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5799"/>
            <a:ext cx="3503140" cy="1916773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4B8CE-12DA-2885-D486-22E5067DA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864" y="2489201"/>
            <a:ext cx="6724135" cy="3225798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en-CN" sz="2400" dirty="0"/>
              <a:t>Speakers’ sentiments analysis for each videos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CN" sz="1800" dirty="0"/>
              <a:t>Sentiments v.s. Topics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CN" sz="1800" dirty="0"/>
              <a:t>Sentiments v.s. Likes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§"/>
            </a:pPr>
            <a:r>
              <a:rPr lang="en-CN" sz="1800" dirty="0"/>
              <a:t>Sentiments over time</a:t>
            </a:r>
          </a:p>
          <a:p>
            <a:pPr>
              <a:lnSpc>
                <a:spcPct val="150000"/>
              </a:lnSpc>
            </a:pPr>
            <a:r>
              <a:rPr lang="en-CN" sz="2400" dirty="0"/>
              <a:t>Text classicification for predicting videos’ topics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80BB6E8-5770-0B52-EBB3-A56CD7CC8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4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2CD54459-E891-D707-90A6-3FCEB6AC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4BD23DE-E142-F8E7-8284-4D9409951A37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9251C00-9D35-A610-AFE2-F51D4268968A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Embedding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DDB86-E35A-195E-F3BA-F25551176B2A}"/>
              </a:ext>
            </a:extLst>
          </p:cNvPr>
          <p:cNvSpPr txBox="1">
            <a:spLocks/>
          </p:cNvSpPr>
          <p:nvPr/>
        </p:nvSpPr>
        <p:spPr>
          <a:xfrm>
            <a:off x="113867" y="697019"/>
            <a:ext cx="5029200" cy="835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cap="all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A8AE-3FA6-BA66-F2C7-FBE40AB32B40}"/>
              </a:ext>
            </a:extLst>
          </p:cNvPr>
          <p:cNvSpPr txBox="1"/>
          <p:nvPr/>
        </p:nvSpPr>
        <p:spPr>
          <a:xfrm>
            <a:off x="131592" y="877020"/>
            <a:ext cx="193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Word embedding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95F27-EE3F-B274-5AB1-39919D6B8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1877294"/>
            <a:ext cx="102012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38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2CD54459-E891-D707-90A6-3FCEB6ACB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4BD23DE-E142-F8E7-8284-4D9409951A37}"/>
              </a:ext>
            </a:extLst>
          </p:cNvPr>
          <p:cNvSpPr/>
          <p:nvPr/>
        </p:nvSpPr>
        <p:spPr>
          <a:xfrm>
            <a:off x="-51308" y="574589"/>
            <a:ext cx="2865600" cy="284400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9251C00-9D35-A610-AFE2-F51D4268968A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 dirty="0"/>
              <a:t>Embedding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DDB86-E35A-195E-F3BA-F25551176B2A}"/>
              </a:ext>
            </a:extLst>
          </p:cNvPr>
          <p:cNvSpPr txBox="1">
            <a:spLocks/>
          </p:cNvSpPr>
          <p:nvPr/>
        </p:nvSpPr>
        <p:spPr>
          <a:xfrm>
            <a:off x="113867" y="697019"/>
            <a:ext cx="5029200" cy="835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cap="all" spc="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22A8AE-3FA6-BA66-F2C7-FBE40AB32B40}"/>
              </a:ext>
            </a:extLst>
          </p:cNvPr>
          <p:cNvSpPr txBox="1"/>
          <p:nvPr/>
        </p:nvSpPr>
        <p:spPr>
          <a:xfrm>
            <a:off x="131592" y="877020"/>
            <a:ext cx="244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Document embedding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71065-B001-4733-CFAB-60F4544E2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1942380"/>
            <a:ext cx="1011555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6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56198247-4215-4D4A-69CC-FD4B57B9053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046B64-CE6D-4995-8AC9-05C5F275A2C2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cap="all" spc="300"/>
              <a:t>Supervised Analysis</a:t>
            </a:r>
            <a:endParaRPr lang="en-US" sz="2400" cap="all" spc="3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9FADC3F-A9CE-93C3-C9A0-5B8425D6A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FB705B22-E7AE-5799-BF67-765779D5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343049"/>
              </p:ext>
            </p:extLst>
          </p:nvPr>
        </p:nvGraphicFramePr>
        <p:xfrm>
          <a:off x="1016877" y="1490856"/>
          <a:ext cx="10045332" cy="4482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222">
                  <a:extLst>
                    <a:ext uri="{9D8B030D-6E8A-4147-A177-3AD203B41FA5}">
                      <a16:colId xmlns:a16="http://schemas.microsoft.com/office/drawing/2014/main" val="2650707116"/>
                    </a:ext>
                  </a:extLst>
                </a:gridCol>
                <a:gridCol w="1674222">
                  <a:extLst>
                    <a:ext uri="{9D8B030D-6E8A-4147-A177-3AD203B41FA5}">
                      <a16:colId xmlns:a16="http://schemas.microsoft.com/office/drawing/2014/main" val="30914627"/>
                    </a:ext>
                  </a:extLst>
                </a:gridCol>
                <a:gridCol w="1746866">
                  <a:extLst>
                    <a:ext uri="{9D8B030D-6E8A-4147-A177-3AD203B41FA5}">
                      <a16:colId xmlns:a16="http://schemas.microsoft.com/office/drawing/2014/main" val="2047005315"/>
                    </a:ext>
                  </a:extLst>
                </a:gridCol>
                <a:gridCol w="1601578">
                  <a:extLst>
                    <a:ext uri="{9D8B030D-6E8A-4147-A177-3AD203B41FA5}">
                      <a16:colId xmlns:a16="http://schemas.microsoft.com/office/drawing/2014/main" val="1595015436"/>
                    </a:ext>
                  </a:extLst>
                </a:gridCol>
                <a:gridCol w="1674222">
                  <a:extLst>
                    <a:ext uri="{9D8B030D-6E8A-4147-A177-3AD203B41FA5}">
                      <a16:colId xmlns:a16="http://schemas.microsoft.com/office/drawing/2014/main" val="2233431923"/>
                    </a:ext>
                  </a:extLst>
                </a:gridCol>
                <a:gridCol w="1674222">
                  <a:extLst>
                    <a:ext uri="{9D8B030D-6E8A-4147-A177-3AD203B41FA5}">
                      <a16:colId xmlns:a16="http://schemas.microsoft.com/office/drawing/2014/main" val="2093041284"/>
                    </a:ext>
                  </a:extLst>
                </a:gridCol>
              </a:tblGrid>
              <a:tr h="732629">
                <a:tc>
                  <a:txBody>
                    <a:bodyPr/>
                    <a:lstStyle/>
                    <a:p>
                      <a:r>
                        <a:rPr lang="en-GB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Balanced Accuracy on Topic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Balanced Accuracy on Topic 2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Balanced Accuracy on Topic 3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Kappa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265013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LSA on TF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0.8089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0.8340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0.8911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0.8576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0.7131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400853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LSA on TF-IDF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0.8805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0.8897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0.9317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0.9156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0.8198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580964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Embedding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0.6143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0.6540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0.8788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0.6225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0.42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739050"/>
                  </a:ext>
                </a:extLst>
              </a:tr>
              <a:tr h="732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LSA(TF-IDF), like and views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0.9044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0.9131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0.9465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0.9310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0.8559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76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896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6D0F-CCDF-84D4-3380-5F055378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19" y="2414646"/>
            <a:ext cx="3894412" cy="2028707"/>
          </a:xfrm>
        </p:spPr>
        <p:txBody>
          <a:bodyPr anchor="t">
            <a:normAutofit/>
          </a:bodyPr>
          <a:lstStyle/>
          <a:p>
            <a:r>
              <a:rPr lang="en-C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15BE-8620-62F0-2611-7C5C8FB1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139" y="-1"/>
            <a:ext cx="6885325" cy="6172197"/>
          </a:xfrm>
        </p:spPr>
        <p:txBody>
          <a:bodyPr anchor="b">
            <a:normAutofit fontScale="92500" lnSpcReduction="20000"/>
          </a:bodyPr>
          <a:lstStyle/>
          <a:p>
            <a:pPr marL="0" indent="0">
              <a:buNone/>
            </a:pPr>
            <a:r>
              <a:rPr lang="en-GB" sz="3100" b="0" i="0" dirty="0">
                <a:effectLst/>
                <a:latin typeface="Roboto" panose="02000000000000000000" pitchFamily="2" charset="0"/>
              </a:rPr>
              <a:t>sentiment analysis: </a:t>
            </a:r>
          </a:p>
          <a:p>
            <a:r>
              <a:rPr lang="en-GB" sz="2300" b="0" i="0" dirty="0">
                <a:effectLst/>
                <a:latin typeface="Roboto" panose="02000000000000000000" pitchFamily="2" charset="0"/>
              </a:rPr>
              <a:t>TED talks tend to present a positive sentiment</a:t>
            </a:r>
          </a:p>
          <a:p>
            <a:r>
              <a:rPr lang="en-GB" sz="2300" b="0" i="0" dirty="0">
                <a:effectLst/>
                <a:latin typeface="Roboto" panose="02000000000000000000" pitchFamily="2" charset="0"/>
              </a:rPr>
              <a:t>the results of sentiment analysis may not differentiate between different categories of documents or texts.</a:t>
            </a:r>
          </a:p>
          <a:p>
            <a:endParaRPr lang="en-GB" sz="23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GB" sz="3100" dirty="0">
                <a:latin typeface="Roboto" panose="02000000000000000000" pitchFamily="2" charset="0"/>
              </a:rPr>
              <a:t>Topic </a:t>
            </a:r>
            <a:r>
              <a:rPr lang="en-GB" sz="3100" dirty="0" err="1">
                <a:latin typeface="Roboto" panose="02000000000000000000" pitchFamily="2" charset="0"/>
              </a:rPr>
              <a:t>modeling</a:t>
            </a:r>
            <a:r>
              <a:rPr lang="en-GB" sz="3100" dirty="0">
                <a:latin typeface="Roboto" panose="020000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GB" sz="2300" dirty="0">
                <a:latin typeface="Roboto" panose="02000000000000000000" pitchFamily="2" charset="0"/>
              </a:rPr>
              <a:t>the clusters generated by both Latent Semantic Analysis (LSA) and Latent Dirichlet Allocation (LDA) were closely aligned with the categories </a:t>
            </a:r>
            <a:r>
              <a:rPr lang="en-GB" sz="2300" dirty="0" err="1">
                <a:latin typeface="Roboto" panose="02000000000000000000" pitchFamily="2" charset="0"/>
              </a:rPr>
              <a:t>labeled</a:t>
            </a:r>
            <a:r>
              <a:rPr lang="en-GB" sz="2300" dirty="0">
                <a:latin typeface="Roboto" panose="02000000000000000000" pitchFamily="2" charset="0"/>
              </a:rPr>
              <a:t> by the TED website</a:t>
            </a:r>
          </a:p>
          <a:p>
            <a:pPr marL="0" indent="0">
              <a:buNone/>
            </a:pPr>
            <a:endParaRPr lang="en-GB" sz="23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GB" sz="3100" dirty="0">
                <a:latin typeface="Roboto" panose="02000000000000000000" pitchFamily="2" charset="0"/>
              </a:rPr>
              <a:t>Supervised learning:</a:t>
            </a:r>
          </a:p>
          <a:p>
            <a:pPr marL="0" indent="0">
              <a:buNone/>
            </a:pPr>
            <a:r>
              <a:rPr lang="en-GB" sz="2300" dirty="0">
                <a:latin typeface="Roboto" panose="02000000000000000000" pitchFamily="2" charset="0"/>
              </a:rPr>
              <a:t>The model which combines LSA on TF-IDF and additional information such as the number of likes and views has the highest accuracy</a:t>
            </a:r>
            <a:r>
              <a:rPr lang="en-GB" sz="2300" dirty="0">
                <a:solidFill>
                  <a:srgbClr val="666666"/>
                </a:solidFill>
                <a:latin typeface="Roboto" panose="02000000000000000000" pitchFamily="2" charset="0"/>
              </a:rPr>
              <a:t>.</a:t>
            </a:r>
            <a:endParaRPr lang="en-GB" sz="2300" dirty="0">
              <a:latin typeface="Roboto" panose="02000000000000000000" pitchFamily="2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272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6D0F-CCDF-84D4-3380-5F055378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19" y="2414646"/>
            <a:ext cx="3894412" cy="2028707"/>
          </a:xfrm>
        </p:spPr>
        <p:txBody>
          <a:bodyPr anchor="t">
            <a:normAutofit/>
          </a:bodyPr>
          <a:lstStyle/>
          <a:p>
            <a:r>
              <a:rPr lang="en-GB" dirty="0"/>
              <a:t>Limitations and Further study</a:t>
            </a:r>
            <a:br>
              <a:rPr lang="en-GB" b="0" i="0" dirty="0">
                <a:solidFill>
                  <a:srgbClr val="444444"/>
                </a:solidFill>
                <a:effectLst/>
                <a:latin typeface="Roboto" panose="02000000000000000000" pitchFamily="2" charset="0"/>
              </a:rPr>
            </a:br>
            <a:endParaRPr lang="en-GB" b="0" i="0" dirty="0">
              <a:solidFill>
                <a:srgbClr val="44444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A15BE-8620-62F0-2611-7C5C8FB1F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507" y="-1"/>
            <a:ext cx="6974957" cy="6172197"/>
          </a:xfrm>
        </p:spPr>
        <p:txBody>
          <a:bodyPr anchor="b">
            <a:normAutofit fontScale="92500" lnSpcReduction="20000"/>
          </a:bodyPr>
          <a:lstStyle/>
          <a:p>
            <a:pPr marL="0" indent="0">
              <a:buNone/>
            </a:pPr>
            <a:r>
              <a:rPr lang="en-GB" sz="3100" b="0" i="0" dirty="0">
                <a:effectLst/>
                <a:latin typeface="Roboto" panose="02000000000000000000" pitchFamily="2" charset="0"/>
              </a:rPr>
              <a:t>Limitation: </a:t>
            </a:r>
          </a:p>
          <a:p>
            <a:r>
              <a:rPr lang="en-GB" sz="2300" dirty="0">
                <a:latin typeface="Roboto" panose="02000000000000000000" pitchFamily="2" charset="0"/>
              </a:rPr>
              <a:t>difficult to obtain a large amount of transcript data due to limitations in time and computer capacity.</a:t>
            </a:r>
          </a:p>
          <a:p>
            <a:r>
              <a:rPr lang="en-GB" sz="2300" dirty="0">
                <a:latin typeface="Roboto" panose="02000000000000000000" pitchFamily="2" charset="0"/>
              </a:rPr>
              <a:t>the structure of the TED website is not conducive to scraping text.</a:t>
            </a:r>
          </a:p>
          <a:p>
            <a:r>
              <a:rPr lang="en-GB" sz="2300" dirty="0">
                <a:latin typeface="Roboto" panose="02000000000000000000" pitchFamily="2" charset="0"/>
              </a:rPr>
              <a:t>the distribution of additional features on the TED website is fragmented.</a:t>
            </a:r>
          </a:p>
          <a:p>
            <a:endParaRPr lang="en-GB" sz="2300" dirty="0"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GB" sz="3100" dirty="0">
                <a:latin typeface="Roboto" panose="02000000000000000000" pitchFamily="2" charset="0"/>
              </a:rPr>
              <a:t>Further study:</a:t>
            </a:r>
          </a:p>
          <a:p>
            <a:r>
              <a:rPr lang="en-GB" sz="2300" dirty="0">
                <a:latin typeface="Roboto" panose="02000000000000000000" pitchFamily="2" charset="0"/>
              </a:rPr>
              <a:t>expand our research based on the available information.</a:t>
            </a:r>
          </a:p>
          <a:p>
            <a:r>
              <a:rPr lang="en-GB" sz="2300" dirty="0">
                <a:latin typeface="Roboto" panose="02000000000000000000" pitchFamily="2" charset="0"/>
              </a:rPr>
              <a:t>We can also </a:t>
            </a:r>
            <a:r>
              <a:rPr lang="en-GB" sz="2300" dirty="0" err="1">
                <a:latin typeface="Roboto" panose="02000000000000000000" pitchFamily="2" charset="0"/>
              </a:rPr>
              <a:t>analyze</a:t>
            </a:r>
            <a:r>
              <a:rPr lang="en-GB" sz="2300" dirty="0">
                <a:latin typeface="Roboto" panose="02000000000000000000" pitchFamily="2" charset="0"/>
              </a:rPr>
              <a:t> the variations in the wording of speeches given by the same speakers or on the same topics.</a:t>
            </a:r>
          </a:p>
          <a:p>
            <a:r>
              <a:rPr lang="en-GB" sz="2300" dirty="0">
                <a:latin typeface="Roboto" panose="02000000000000000000" pitchFamily="2" charset="0"/>
              </a:rPr>
              <a:t>Help TED to improve the classification of videos.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272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on a stage with a crowd watching&#10;&#10;Description automatically generated with low confidence">
            <a:extLst>
              <a:ext uri="{FF2B5EF4-FFF2-40B4-BE49-F238E27FC236}">
                <a16:creationId xmlns:a16="http://schemas.microsoft.com/office/drawing/2014/main" id="{18C2EF71-1C36-5A6B-48A1-00D201E63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24" r="21172" b="-1"/>
          <a:stretch/>
        </p:blipFill>
        <p:spPr>
          <a:xfrm>
            <a:off x="5318308" y="10"/>
            <a:ext cx="6873692" cy="685799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E92DA7-DD51-A29D-4C22-848EE8A49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0891" y="1061686"/>
            <a:ext cx="7214624" cy="3101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cap="all" spc="300"/>
              <a:t>Thanks for attentions!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830F94-BABD-425B-5F3E-16F8833EB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4883144"/>
            <a:ext cx="4175308" cy="9419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i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415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AB7FEF-DBA2-27C3-9CB9-1A5292CA1CFF}"/>
              </a:ext>
            </a:extLst>
          </p:cNvPr>
          <p:cNvSpPr txBox="1"/>
          <p:nvPr/>
        </p:nvSpPr>
        <p:spPr>
          <a:xfrm>
            <a:off x="5362832" y="47820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5910E7-B5DD-5DD1-1187-5A9132F46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8" y="959420"/>
            <a:ext cx="7236143" cy="870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spc="300" dirty="0"/>
              <a:t>Steps Applied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DEDBF-E9BC-75BD-A2C2-0FB47A91BA7B}"/>
              </a:ext>
            </a:extLst>
          </p:cNvPr>
          <p:cNvCxnSpPr>
            <a:cxnSpLocks/>
          </p:cNvCxnSpPr>
          <p:nvPr/>
        </p:nvCxnSpPr>
        <p:spPr>
          <a:xfrm>
            <a:off x="4650259" y="2060832"/>
            <a:ext cx="28914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36820A4-BAB5-7676-72B3-8D21259566EC}"/>
              </a:ext>
            </a:extLst>
          </p:cNvPr>
          <p:cNvSpPr txBox="1"/>
          <p:nvPr/>
        </p:nvSpPr>
        <p:spPr>
          <a:xfrm>
            <a:off x="4650259" y="2319396"/>
            <a:ext cx="2891482" cy="38954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Data Acquisition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Tokenization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EDA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Sentiment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Topic Modelling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Embedding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/>
              <a:t>Supervised Analysis</a:t>
            </a:r>
            <a:endParaRPr lang="en-CN" dirty="0"/>
          </a:p>
        </p:txBody>
      </p:sp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6C21FBBB-DCCD-9BB8-9C9F-BC827F3C3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1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4A3E5678-E0CE-4EE8-9480-5A05F00F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E8E618-14B9-4DC2-B015-BFA35A046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83" y="0"/>
            <a:ext cx="6899617" cy="6858000"/>
          </a:xfrm>
          <a:custGeom>
            <a:avLst/>
            <a:gdLst>
              <a:gd name="connsiteX0" fmla="*/ 6010592 w 6899617"/>
              <a:gd name="connsiteY0" fmla="*/ 0 h 6858000"/>
              <a:gd name="connsiteX1" fmla="*/ 6899617 w 6899617"/>
              <a:gd name="connsiteY1" fmla="*/ 0 h 6858000"/>
              <a:gd name="connsiteX2" fmla="*/ 6899617 w 6899617"/>
              <a:gd name="connsiteY2" fmla="*/ 1529274 h 6858000"/>
              <a:gd name="connsiteX3" fmla="*/ 2229334 w 6899617"/>
              <a:gd name="connsiteY3" fmla="*/ 6858000 h 6858000"/>
              <a:gd name="connsiteX4" fmla="*/ 0 w 689961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9617" h="6858000">
                <a:moveTo>
                  <a:pt x="6010592" y="0"/>
                </a:moveTo>
                <a:lnTo>
                  <a:pt x="6899617" y="0"/>
                </a:lnTo>
                <a:lnTo>
                  <a:pt x="6899617" y="1529274"/>
                </a:lnTo>
                <a:lnTo>
                  <a:pt x="222933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E0875BC3-B3CB-B634-D9CD-0110A15A77C5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8B302D-6541-68E2-9643-20D9D4004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92" y="352170"/>
            <a:ext cx="5029200" cy="5189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cap="all" spc="300" dirty="0"/>
              <a:t>Data Acquisition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0EF44E5-8C92-9D01-1DB8-F7F8E909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90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01E235E-6641-53BE-FCE3-123B377FF9A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0FA6EC-7A30-500C-4A62-57E8F33EC0FE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Wrangling and cleaning</a:t>
            </a:r>
            <a:endParaRPr lang="en-US" sz="2400" cap="all" spc="300" dirty="0"/>
          </a:p>
          <a:p>
            <a:endParaRPr lang="en-US" sz="2400" cap="all" spc="300" dirty="0"/>
          </a:p>
          <a:p>
            <a:endParaRPr lang="en-US" sz="2400" cap="all" spc="3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EA9BB6-C3DF-8AA6-775A-1C7B9A67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A4FED-29F0-0258-4E71-F2AFD9F26D4F}"/>
              </a:ext>
            </a:extLst>
          </p:cNvPr>
          <p:cNvSpPr txBox="1"/>
          <p:nvPr/>
        </p:nvSpPr>
        <p:spPr>
          <a:xfrm>
            <a:off x="9503461" y="1041417"/>
            <a:ext cx="1691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Outcome</a:t>
            </a:r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9A5A54-11F3-E07D-B135-5814BBE3BCDC}"/>
              </a:ext>
            </a:extLst>
          </p:cNvPr>
          <p:cNvGraphicFramePr>
            <a:graphicFrameLocks noGrp="1"/>
          </p:cNvGraphicFramePr>
          <p:nvPr/>
        </p:nvGraphicFramePr>
        <p:xfrm>
          <a:off x="3487119" y="1357927"/>
          <a:ext cx="8820669" cy="3048000"/>
        </p:xfrm>
        <a:graphic>
          <a:graphicData uri="http://schemas.openxmlformats.org/drawingml/2006/table">
            <a:tbl>
              <a:tblPr/>
              <a:tblGrid>
                <a:gridCol w="1205425">
                  <a:extLst>
                    <a:ext uri="{9D8B030D-6E8A-4147-A177-3AD203B41FA5}">
                      <a16:colId xmlns:a16="http://schemas.microsoft.com/office/drawing/2014/main" val="2512397228"/>
                    </a:ext>
                  </a:extLst>
                </a:gridCol>
                <a:gridCol w="791304">
                  <a:extLst>
                    <a:ext uri="{9D8B030D-6E8A-4147-A177-3AD203B41FA5}">
                      <a16:colId xmlns:a16="http://schemas.microsoft.com/office/drawing/2014/main" val="2982072694"/>
                    </a:ext>
                  </a:extLst>
                </a:gridCol>
                <a:gridCol w="694808">
                  <a:extLst>
                    <a:ext uri="{9D8B030D-6E8A-4147-A177-3AD203B41FA5}">
                      <a16:colId xmlns:a16="http://schemas.microsoft.com/office/drawing/2014/main" val="1177440516"/>
                    </a:ext>
                  </a:extLst>
                </a:gridCol>
                <a:gridCol w="708991">
                  <a:extLst>
                    <a:ext uri="{9D8B030D-6E8A-4147-A177-3AD203B41FA5}">
                      <a16:colId xmlns:a16="http://schemas.microsoft.com/office/drawing/2014/main" val="674033153"/>
                    </a:ext>
                  </a:extLst>
                </a:gridCol>
                <a:gridCol w="887896">
                  <a:extLst>
                    <a:ext uri="{9D8B030D-6E8A-4147-A177-3AD203B41FA5}">
                      <a16:colId xmlns:a16="http://schemas.microsoft.com/office/drawing/2014/main" val="920318877"/>
                    </a:ext>
                  </a:extLst>
                </a:gridCol>
                <a:gridCol w="755374">
                  <a:extLst>
                    <a:ext uri="{9D8B030D-6E8A-4147-A177-3AD203B41FA5}">
                      <a16:colId xmlns:a16="http://schemas.microsoft.com/office/drawing/2014/main" val="3339821000"/>
                    </a:ext>
                  </a:extLst>
                </a:gridCol>
                <a:gridCol w="3776871">
                  <a:extLst>
                    <a:ext uri="{9D8B030D-6E8A-4147-A177-3AD203B41FA5}">
                      <a16:colId xmlns:a16="http://schemas.microsoft.com/office/drawing/2014/main" val="364501342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posted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CE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cate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EF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like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2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view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B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kern="1200" dirty="0" err="1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subcate</a:t>
                      </a:r>
                      <a:endParaRPr lang="en-GB" sz="1200" b="1" i="0" u="none" strike="noStrike" kern="1200" dirty="0">
                        <a:solidFill>
                          <a:srgbClr val="254789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B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text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B2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transcript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BB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06296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2021-03-01</a:t>
                      </a:r>
                    </a:p>
                  </a:txBody>
                  <a:tcPr marL="31750" marR="31750" marT="25400" marB="25400" anchor="ctr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1500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513440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1.1.1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Today, artificial intelligence helps doctors diagnose patients,…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0818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r>
                        <a:rPr lang="en-GB" sz="1050" dirty="0">
                          <a:effectLst/>
                        </a:rPr>
                        <a:t>2021-03-01</a:t>
                      </a:r>
                    </a:p>
                  </a:txBody>
                  <a:tcPr marL="31750" marR="31750" marT="25400" marB="25400" anchor="ctr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</a:rPr>
                        <a:t>1500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513440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1.1.2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As the treatments progress and the program receives more…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45647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2019-10-01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9500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3170321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1.2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1.2.1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So, artificial intelligence is known for disrupting all kinds of </a:t>
                      </a:r>
                      <a:r>
                        <a:rPr lang="en-GB" dirty="0" err="1">
                          <a:effectLst/>
                        </a:rPr>
                        <a:t>i</a:t>
                      </a:r>
                      <a:r>
                        <a:rPr lang="en-GB" dirty="0">
                          <a:effectLst/>
                        </a:rPr>
                        <a:t>…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89009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Montserrat" panose="00000500000000000000" pitchFamily="2" charset="0"/>
                        </a:rPr>
                        <a:t>…</a:t>
                      </a:r>
                      <a:endParaRPr lang="en-GB" sz="32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90384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5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2021-01-01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dirty="0">
                          <a:effectLst/>
                        </a:rPr>
                        <a:t>3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17000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593714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3.97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3.97.1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You know how your partner likes their coffee, what love </a:t>
                      </a:r>
                      <a:r>
                        <a:rPr lang="en-GB" sz="900" b="0" i="0" u="none" strike="noStrike" kern="1200" dirty="0" err="1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lan</a:t>
                      </a:r>
                      <a:r>
                        <a:rPr lang="en-GB" sz="900" b="0" i="0" u="none" strike="noStrike" kern="1200" dirty="0">
                          <a:solidFill>
                            <a:srgbClr val="254789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63500" marR="63500" marT="63500" marB="63500">
                    <a:lnL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BB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21826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F1A22A4-B2A6-B5A2-D84E-A45D2252CA55}"/>
              </a:ext>
            </a:extLst>
          </p:cNvPr>
          <p:cNvSpPr txBox="1"/>
          <p:nvPr/>
        </p:nvSpPr>
        <p:spPr>
          <a:xfrm>
            <a:off x="176145" y="3272276"/>
            <a:ext cx="3465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AI represents by 1</a:t>
            </a:r>
          </a:p>
          <a:p>
            <a:r>
              <a:rPr lang="en-GB" dirty="0"/>
              <a:t>Climate change represents by 2</a:t>
            </a:r>
          </a:p>
          <a:p>
            <a:r>
              <a:rPr lang="en-GB" dirty="0"/>
              <a:t>Relationships represents by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843948-A119-B317-65EF-0535AC21D964}"/>
              </a:ext>
            </a:extLst>
          </p:cNvPr>
          <p:cNvSpPr txBox="1"/>
          <p:nvPr/>
        </p:nvSpPr>
        <p:spPr>
          <a:xfrm>
            <a:off x="176145" y="1223321"/>
            <a:ext cx="346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TED_full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657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01E235E-6641-53BE-FCE3-123B377FF9A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0FA6EC-7A30-500C-4A62-57E8F33EC0FE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/>
              <a:t>TOKENIZATION</a:t>
            </a:r>
            <a:endParaRPr lang="en-US" sz="2400" cap="all" spc="300" dirty="0"/>
          </a:p>
          <a:p>
            <a:endParaRPr lang="en-US" sz="2400" cap="all" spc="300" dirty="0"/>
          </a:p>
          <a:p>
            <a:endParaRPr lang="en-US" sz="2400" cap="all" spc="300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EA9BB6-C3DF-8AA6-775A-1C7B9A67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1A22A4-B2A6-B5A2-D84E-A45D2252CA55}"/>
              </a:ext>
            </a:extLst>
          </p:cNvPr>
          <p:cNvSpPr txBox="1"/>
          <p:nvPr/>
        </p:nvSpPr>
        <p:spPr>
          <a:xfrm>
            <a:off x="192910" y="1157961"/>
            <a:ext cx="163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Quanteda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 err="1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Zipf’s</a:t>
            </a:r>
            <a:r>
              <a:rPr lang="en-GB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 law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1284C-C225-00E7-B347-B9461E2BBEC7}"/>
              </a:ext>
            </a:extLst>
          </p:cNvPr>
          <p:cNvSpPr txBox="1"/>
          <p:nvPr/>
        </p:nvSpPr>
        <p:spPr>
          <a:xfrm>
            <a:off x="209556" y="2522003"/>
            <a:ext cx="2436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BBBBBB"/>
                </a:solidFill>
                <a:effectLst/>
                <a:latin typeface="Arial Narrow" panose="020B0606020202030204" pitchFamily="34" charset="0"/>
              </a:rPr>
              <a:t>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BBBBBB"/>
                </a:solidFill>
                <a:effectLst/>
                <a:latin typeface="Arial Narrow" panose="020B0606020202030204" pitchFamily="34" charset="0"/>
              </a:rPr>
              <a:t>Document-Term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BBBBBB"/>
                </a:solidFill>
                <a:effectLst/>
                <a:latin typeface="Arial Narrow" panose="020B0606020202030204" pitchFamily="34" charset="0"/>
              </a:rPr>
              <a:t>TFIDF matrix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9B592A-D394-32E4-ADC4-12CDFA65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698" y="1131113"/>
            <a:ext cx="8947754" cy="5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3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01E235E-6641-53BE-FCE3-123B377FF9A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0FA6EC-7A30-500C-4A62-57E8F33EC0FE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effectLst/>
                <a:latin typeface="Roboto" panose="02000000000000000000" pitchFamily="2" charset="0"/>
              </a:rPr>
              <a:t>Exploratory Data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EA9BB6-C3DF-8AA6-775A-1C7B9A67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C757B1-C2BD-8116-41D1-C3AF719E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909" y="3768389"/>
            <a:ext cx="7969660" cy="23242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02DAB-7EA6-6B6E-5A49-BA65553EA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909" y="3540577"/>
            <a:ext cx="3035456" cy="2540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D84B93-FA59-DA34-F41D-655E9C15D9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4909" y="1126308"/>
            <a:ext cx="7944258" cy="21591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C900D-8B95-FAFA-177E-1C1581630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4909" y="872295"/>
            <a:ext cx="2292468" cy="2540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79B3ABD-E2E7-7C4C-6193-DB3151397A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8255" y="1365411"/>
            <a:ext cx="6991709" cy="40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6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01E235E-6641-53BE-FCE3-123B377FF9A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0FA6EC-7A30-500C-4A62-57E8F33EC0FE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effectLst/>
                <a:latin typeface="Roboto" panose="02000000000000000000" pitchFamily="2" charset="0"/>
              </a:rPr>
              <a:t>Exploratory Data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EA9BB6-C3DF-8AA6-775A-1C7B9A67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108FC9-608D-186C-62BC-792E4D13E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07" y="1786882"/>
            <a:ext cx="11229967" cy="328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210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401E235E-6641-53BE-FCE3-123B377FF9AC}"/>
              </a:ext>
            </a:extLst>
          </p:cNvPr>
          <p:cNvSpPr/>
          <p:nvPr/>
        </p:nvSpPr>
        <p:spPr>
          <a:xfrm>
            <a:off x="-51308" y="574590"/>
            <a:ext cx="2866768" cy="284203"/>
          </a:xfrm>
          <a:prstGeom prst="parallelogram">
            <a:avLst/>
          </a:prstGeom>
          <a:solidFill>
            <a:srgbClr val="181C30"/>
          </a:solidFill>
          <a:effectLst>
            <a:innerShdw blurRad="63500" dist="50800" dir="27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0FA6EC-7A30-500C-4A62-57E8F33EC0FE}"/>
              </a:ext>
            </a:extLst>
          </p:cNvPr>
          <p:cNvSpPr txBox="1">
            <a:spLocks/>
          </p:cNvSpPr>
          <p:nvPr/>
        </p:nvSpPr>
        <p:spPr>
          <a:xfrm>
            <a:off x="131592" y="352170"/>
            <a:ext cx="5029200" cy="5189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0" dirty="0">
                <a:effectLst/>
                <a:latin typeface="Roboto" panose="02000000000000000000" pitchFamily="2" charset="0"/>
              </a:rPr>
              <a:t>Exploratory Data Analysis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9EA9BB6-C3DF-8AA6-775A-1C7B9A67E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7890" y="173115"/>
            <a:ext cx="1753759" cy="888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F2406-6843-913D-94F0-C83151528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984" y="797353"/>
            <a:ext cx="5296552" cy="526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4582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585</Words>
  <Application>Microsoft Office PowerPoint</Application>
  <PresentationFormat>Widescreen</PresentationFormat>
  <Paragraphs>169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Arial Narrow</vt:lpstr>
      <vt:lpstr>Calibri</vt:lpstr>
      <vt:lpstr>Montserrat</vt:lpstr>
      <vt:lpstr>Roboto</vt:lpstr>
      <vt:lpstr>Walbaum Display</vt:lpstr>
      <vt:lpstr>Wingdings</vt:lpstr>
      <vt:lpstr>RegattaVTI</vt:lpstr>
      <vt:lpstr>TED Talks Videos Analysis</vt:lpstr>
      <vt:lpstr>Research Questions</vt:lpstr>
      <vt:lpstr>Steps Applied</vt:lpstr>
      <vt:lpstr>Data Acquisition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Limitations and Further study </vt:lpstr>
      <vt:lpstr>Thanks for attentions!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TED Talks Transcript Analysis</dc:title>
  <dc:creator>Jiaming Huang</dc:creator>
  <cp:lastModifiedBy>Manunpat Sirijaturaporn</cp:lastModifiedBy>
  <cp:revision>19</cp:revision>
  <dcterms:created xsi:type="dcterms:W3CDTF">2022-12-15T12:22:15Z</dcterms:created>
  <dcterms:modified xsi:type="dcterms:W3CDTF">2022-12-22T10:45:51Z</dcterms:modified>
</cp:coreProperties>
</file>